
<file path=[Content_Types].xml><?xml version="1.0" encoding="utf-8"?>
<Types xmlns="http://schemas.openxmlformats.org/package/2006/content-types">
  <Default Extension="xml" ContentType="application/xml"/>
  <Default Extension="jpg" ContentType="image/jpeg"/>
  <Default Extension="jpeg" ContentType="image/jpeg"/>
  <Default Extension="mp4" ContentType="video/unknown"/>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audio1.bin" ContentType="audio/unknown"/>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270" r:id="rId3"/>
    <p:sldId id="256" r:id="rId4"/>
    <p:sldId id="258" r:id="rId5"/>
    <p:sldId id="259" r:id="rId6"/>
    <p:sldId id="265" r:id="rId7"/>
    <p:sldId id="266" r:id="rId8"/>
    <p:sldId id="260" r:id="rId9"/>
    <p:sldId id="267" r:id="rId10"/>
    <p:sldId id="261" r:id="rId11"/>
    <p:sldId id="268" r:id="rId12"/>
    <p:sldId id="264" r:id="rId13"/>
    <p:sldId id="269" r:id="rId14"/>
    <p:sldId id="262" r:id="rId15"/>
    <p:sldId id="263"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4" d="100"/>
          <a:sy n="64" d="100"/>
        </p:scale>
        <p:origin x="-136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audio" Target="../media/audio1.bin"/><Relationship Id="rId2"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15F3883-BF33-8247-86A9-9DE58A3BC1D9}" type="datetimeFigureOut">
              <a:rPr lang="en-US" smtClean="0"/>
              <a:t>7/31/15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5973D7-6031-0447-B8C7-DE25E628B193}" type="slidenum">
              <a:rPr lang="en-US" smtClean="0"/>
              <a:t>‹#›</a:t>
            </a:fld>
            <a:endParaRPr lang="en-US"/>
          </a:p>
        </p:txBody>
      </p:sp>
    </p:spTree>
    <p:extLst>
      <p:ext uri="{BB962C8B-B14F-4D97-AF65-F5344CB8AC3E}">
        <p14:creationId xmlns:p14="http://schemas.microsoft.com/office/powerpoint/2010/main" val="1035197357"/>
      </p:ext>
    </p:extLst>
  </p:cSld>
  <p:clrMapOvr>
    <a:masterClrMapping/>
  </p:clrMapOvr>
  <p:transition xmlns:p14="http://schemas.microsoft.com/office/powerpoint/2010/main" spd="slow">
    <p:wipe/>
    <p:sndAc>
      <p:stSnd>
        <p:snd r:embed="rId1" name="Whoosh"/>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5F3883-BF33-8247-86A9-9DE58A3BC1D9}" type="datetimeFigureOut">
              <a:rPr lang="en-US" smtClean="0"/>
              <a:t>7/31/15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5973D7-6031-0447-B8C7-DE25E628B193}" type="slidenum">
              <a:rPr lang="en-US" smtClean="0"/>
              <a:t>‹#›</a:t>
            </a:fld>
            <a:endParaRPr lang="en-US"/>
          </a:p>
        </p:txBody>
      </p:sp>
    </p:spTree>
    <p:extLst>
      <p:ext uri="{BB962C8B-B14F-4D97-AF65-F5344CB8AC3E}">
        <p14:creationId xmlns:p14="http://schemas.microsoft.com/office/powerpoint/2010/main" val="2369162998"/>
      </p:ext>
    </p:extLst>
  </p:cSld>
  <p:clrMapOvr>
    <a:masterClrMapping/>
  </p:clrMapOvr>
  <p:transition xmlns:p14="http://schemas.microsoft.com/office/powerpoint/2010/main" spd="slow">
    <p:wipe/>
    <p:sndAc>
      <p:stSnd>
        <p:snd r:embed="rId1" name="Whoosh"/>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5F3883-BF33-8247-86A9-9DE58A3BC1D9}" type="datetimeFigureOut">
              <a:rPr lang="en-US" smtClean="0"/>
              <a:t>7/31/15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5973D7-6031-0447-B8C7-DE25E628B193}" type="slidenum">
              <a:rPr lang="en-US" smtClean="0"/>
              <a:t>‹#›</a:t>
            </a:fld>
            <a:endParaRPr lang="en-US"/>
          </a:p>
        </p:txBody>
      </p:sp>
    </p:spTree>
    <p:extLst>
      <p:ext uri="{BB962C8B-B14F-4D97-AF65-F5344CB8AC3E}">
        <p14:creationId xmlns:p14="http://schemas.microsoft.com/office/powerpoint/2010/main" val="260265208"/>
      </p:ext>
    </p:extLst>
  </p:cSld>
  <p:clrMapOvr>
    <a:masterClrMapping/>
  </p:clrMapOvr>
  <p:transition xmlns:p14="http://schemas.microsoft.com/office/powerpoint/2010/main" spd="slow">
    <p:wipe/>
    <p:sndAc>
      <p:stSnd>
        <p:snd r:embed="rId1" name="Whoosh"/>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5F3883-BF33-8247-86A9-9DE58A3BC1D9}" type="datetimeFigureOut">
              <a:rPr lang="en-US" smtClean="0"/>
              <a:t>7/31/15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5973D7-6031-0447-B8C7-DE25E628B193}" type="slidenum">
              <a:rPr lang="en-US" smtClean="0"/>
              <a:t>‹#›</a:t>
            </a:fld>
            <a:endParaRPr lang="en-US"/>
          </a:p>
        </p:txBody>
      </p:sp>
    </p:spTree>
    <p:extLst>
      <p:ext uri="{BB962C8B-B14F-4D97-AF65-F5344CB8AC3E}">
        <p14:creationId xmlns:p14="http://schemas.microsoft.com/office/powerpoint/2010/main" val="196955537"/>
      </p:ext>
    </p:extLst>
  </p:cSld>
  <p:clrMapOvr>
    <a:masterClrMapping/>
  </p:clrMapOvr>
  <p:transition xmlns:p14="http://schemas.microsoft.com/office/powerpoint/2010/main" spd="slow">
    <p:wipe/>
    <p:sndAc>
      <p:stSnd>
        <p:snd r:embed="rId1" name="Whoosh"/>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15F3883-BF33-8247-86A9-9DE58A3BC1D9}" type="datetimeFigureOut">
              <a:rPr lang="en-US" smtClean="0"/>
              <a:t>7/31/15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5973D7-6031-0447-B8C7-DE25E628B193}" type="slidenum">
              <a:rPr lang="en-US" smtClean="0"/>
              <a:t>‹#›</a:t>
            </a:fld>
            <a:endParaRPr lang="en-US"/>
          </a:p>
        </p:txBody>
      </p:sp>
    </p:spTree>
    <p:extLst>
      <p:ext uri="{BB962C8B-B14F-4D97-AF65-F5344CB8AC3E}">
        <p14:creationId xmlns:p14="http://schemas.microsoft.com/office/powerpoint/2010/main" val="2360949531"/>
      </p:ext>
    </p:extLst>
  </p:cSld>
  <p:clrMapOvr>
    <a:masterClrMapping/>
  </p:clrMapOvr>
  <p:transition xmlns:p14="http://schemas.microsoft.com/office/powerpoint/2010/main" spd="slow">
    <p:wipe/>
    <p:sndAc>
      <p:stSnd>
        <p:snd r:embed="rId1" name="Whoosh"/>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15F3883-BF33-8247-86A9-9DE58A3BC1D9}" type="datetimeFigureOut">
              <a:rPr lang="en-US" smtClean="0"/>
              <a:t>7/31/15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5973D7-6031-0447-B8C7-DE25E628B193}" type="slidenum">
              <a:rPr lang="en-US" smtClean="0"/>
              <a:t>‹#›</a:t>
            </a:fld>
            <a:endParaRPr lang="en-US"/>
          </a:p>
        </p:txBody>
      </p:sp>
    </p:spTree>
    <p:extLst>
      <p:ext uri="{BB962C8B-B14F-4D97-AF65-F5344CB8AC3E}">
        <p14:creationId xmlns:p14="http://schemas.microsoft.com/office/powerpoint/2010/main" val="1818028290"/>
      </p:ext>
    </p:extLst>
  </p:cSld>
  <p:clrMapOvr>
    <a:masterClrMapping/>
  </p:clrMapOvr>
  <p:transition xmlns:p14="http://schemas.microsoft.com/office/powerpoint/2010/main" spd="slow">
    <p:wipe/>
    <p:sndAc>
      <p:stSnd>
        <p:snd r:embed="rId1" name="Whoosh"/>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15F3883-BF33-8247-86A9-9DE58A3BC1D9}" type="datetimeFigureOut">
              <a:rPr lang="en-US" smtClean="0"/>
              <a:t>7/31/15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15973D7-6031-0447-B8C7-DE25E628B193}" type="slidenum">
              <a:rPr lang="en-US" smtClean="0"/>
              <a:t>‹#›</a:t>
            </a:fld>
            <a:endParaRPr lang="en-US"/>
          </a:p>
        </p:txBody>
      </p:sp>
    </p:spTree>
    <p:extLst>
      <p:ext uri="{BB962C8B-B14F-4D97-AF65-F5344CB8AC3E}">
        <p14:creationId xmlns:p14="http://schemas.microsoft.com/office/powerpoint/2010/main" val="2981895756"/>
      </p:ext>
    </p:extLst>
  </p:cSld>
  <p:clrMapOvr>
    <a:masterClrMapping/>
  </p:clrMapOvr>
  <p:transition xmlns:p14="http://schemas.microsoft.com/office/powerpoint/2010/main" spd="slow">
    <p:wipe/>
    <p:sndAc>
      <p:stSnd>
        <p:snd r:embed="rId1" name="Whoosh"/>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15F3883-BF33-8247-86A9-9DE58A3BC1D9}" type="datetimeFigureOut">
              <a:rPr lang="en-US" smtClean="0"/>
              <a:t>7/31/15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15973D7-6031-0447-B8C7-DE25E628B193}" type="slidenum">
              <a:rPr lang="en-US" smtClean="0"/>
              <a:t>‹#›</a:t>
            </a:fld>
            <a:endParaRPr lang="en-US"/>
          </a:p>
        </p:txBody>
      </p:sp>
    </p:spTree>
    <p:extLst>
      <p:ext uri="{BB962C8B-B14F-4D97-AF65-F5344CB8AC3E}">
        <p14:creationId xmlns:p14="http://schemas.microsoft.com/office/powerpoint/2010/main" val="2412714827"/>
      </p:ext>
    </p:extLst>
  </p:cSld>
  <p:clrMapOvr>
    <a:masterClrMapping/>
  </p:clrMapOvr>
  <p:transition xmlns:p14="http://schemas.microsoft.com/office/powerpoint/2010/main" spd="slow">
    <p:wipe/>
    <p:sndAc>
      <p:stSnd>
        <p:snd r:embed="rId1" name="Whoosh"/>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5F3883-BF33-8247-86A9-9DE58A3BC1D9}" type="datetimeFigureOut">
              <a:rPr lang="en-US" smtClean="0"/>
              <a:t>7/31/15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15973D7-6031-0447-B8C7-DE25E628B193}" type="slidenum">
              <a:rPr lang="en-US" smtClean="0"/>
              <a:t>‹#›</a:t>
            </a:fld>
            <a:endParaRPr lang="en-US"/>
          </a:p>
        </p:txBody>
      </p:sp>
    </p:spTree>
    <p:extLst>
      <p:ext uri="{BB962C8B-B14F-4D97-AF65-F5344CB8AC3E}">
        <p14:creationId xmlns:p14="http://schemas.microsoft.com/office/powerpoint/2010/main" val="2067844642"/>
      </p:ext>
    </p:extLst>
  </p:cSld>
  <p:clrMapOvr>
    <a:masterClrMapping/>
  </p:clrMapOvr>
  <p:transition xmlns:p14="http://schemas.microsoft.com/office/powerpoint/2010/main" spd="slow">
    <p:wipe/>
    <p:sndAc>
      <p:stSnd>
        <p:snd r:embed="rId1" name="Whoosh"/>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5F3883-BF33-8247-86A9-9DE58A3BC1D9}" type="datetimeFigureOut">
              <a:rPr lang="en-US" smtClean="0"/>
              <a:t>7/31/15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5973D7-6031-0447-B8C7-DE25E628B193}" type="slidenum">
              <a:rPr lang="en-US" smtClean="0"/>
              <a:t>‹#›</a:t>
            </a:fld>
            <a:endParaRPr lang="en-US"/>
          </a:p>
        </p:txBody>
      </p:sp>
    </p:spTree>
    <p:extLst>
      <p:ext uri="{BB962C8B-B14F-4D97-AF65-F5344CB8AC3E}">
        <p14:creationId xmlns:p14="http://schemas.microsoft.com/office/powerpoint/2010/main" val="615301702"/>
      </p:ext>
    </p:extLst>
  </p:cSld>
  <p:clrMapOvr>
    <a:masterClrMapping/>
  </p:clrMapOvr>
  <p:transition xmlns:p14="http://schemas.microsoft.com/office/powerpoint/2010/main" spd="slow">
    <p:wipe/>
    <p:sndAc>
      <p:stSnd>
        <p:snd r:embed="rId1" name="Whoosh"/>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5F3883-BF33-8247-86A9-9DE58A3BC1D9}" type="datetimeFigureOut">
              <a:rPr lang="en-US" smtClean="0"/>
              <a:t>7/31/15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5973D7-6031-0447-B8C7-DE25E628B193}" type="slidenum">
              <a:rPr lang="en-US" smtClean="0"/>
              <a:t>‹#›</a:t>
            </a:fld>
            <a:endParaRPr lang="en-US"/>
          </a:p>
        </p:txBody>
      </p:sp>
    </p:spTree>
    <p:extLst>
      <p:ext uri="{BB962C8B-B14F-4D97-AF65-F5344CB8AC3E}">
        <p14:creationId xmlns:p14="http://schemas.microsoft.com/office/powerpoint/2010/main" val="3058545496"/>
      </p:ext>
    </p:extLst>
  </p:cSld>
  <p:clrMapOvr>
    <a:masterClrMapping/>
  </p:clrMapOvr>
  <p:transition xmlns:p14="http://schemas.microsoft.com/office/powerpoint/2010/main" spd="slow">
    <p:wipe/>
    <p:sndAc>
      <p:stSnd>
        <p:snd r:embed="rId1" name="Whoosh"/>
      </p:stSnd>
    </p:sndAc>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audio" Target="../media/audio1.bin"/><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5F3883-BF33-8247-86A9-9DE58A3BC1D9}" type="datetimeFigureOut">
              <a:rPr lang="en-US" smtClean="0"/>
              <a:t>7/31/15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5973D7-6031-0447-B8C7-DE25E628B193}" type="slidenum">
              <a:rPr lang="en-US" smtClean="0"/>
              <a:t>‹#›</a:t>
            </a:fld>
            <a:endParaRPr lang="en-US"/>
          </a:p>
        </p:txBody>
      </p:sp>
    </p:spTree>
    <p:extLst>
      <p:ext uri="{BB962C8B-B14F-4D97-AF65-F5344CB8AC3E}">
        <p14:creationId xmlns:p14="http://schemas.microsoft.com/office/powerpoint/2010/main" val="27146751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xmlns:p14="http://schemas.microsoft.com/office/powerpoint/2010/main" spd="slow">
    <p:wipe/>
    <p:sndAc>
      <p:stSnd>
        <p:snd r:embed="rId13" name="Whoosh"/>
      </p:stSnd>
    </p:sndAc>
  </p:transition>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 Id="rId3"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audio" Target="../media/audio1.bin"/><Relationship Id="rId5" Type="http://schemas.openxmlformats.org/officeDocument/2006/relationships/image" Target="../media/image2.png"/><Relationship Id="rId1" Type="http://schemas.microsoft.com/office/2007/relationships/media" Target="../media/media1.mp4"/><Relationship Id="rId2" Type="http://schemas.openxmlformats.org/officeDocument/2006/relationships/video" Target="../media/media1.mp4"/></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 Id="rId3" Type="http://schemas.openxmlformats.org/officeDocument/2006/relationships/hyperlink" Target="https://www.google.com/search?q=visibility&amp;oq=visibility&amp;aqs=chrome..69i57.5776j0j9&amp;sourceid=chrome&amp;es_sm=91&amp;ie=UTF-8"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 Id="rId3" Type="http://schemas.openxmlformats.org/officeDocument/2006/relationships/hyperlink" Target="https://www.google.com/search?q=dictionary&amp;oq=dictionary&amp;aqs=chrome..69i57.5366j0j7&amp;sourceid=chrome&amp;es_sm=91&amp;ie=UTF-8%23safe=active&amp;q=simultaneously"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 Id="rId3" Type="http://schemas.openxmlformats.org/officeDocument/2006/relationships/hyperlink" Target="https://www.google.com/search?q=gradient&amp;oq=gradient&amp;aqs=chrome..69i57.7051j0j7&amp;sourceid=chrome&amp;es_sm=91&amp;ie=UTF-8"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audio" Target="../media/audio1.bin"/><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solidFill>
        </p:spPr>
        <p:txBody>
          <a:bodyPr>
            <a:normAutofit fontScale="90000"/>
          </a:bodyPr>
          <a:lstStyle/>
          <a:p>
            <a:r>
              <a:rPr lang="en-US" b="1" dirty="0" smtClean="0">
                <a:ln w="12700">
                  <a:solidFill>
                    <a:schemeClr val="tx2">
                      <a:satMod val="155000"/>
                    </a:schemeClr>
                  </a:solidFill>
                  <a:prstDash val="solid"/>
                </a:ln>
                <a:solidFill>
                  <a:schemeClr val="bg2">
                    <a:tint val="85000"/>
                    <a:satMod val="155000"/>
                  </a:schemeClr>
                </a:solidFill>
                <a:effectLst>
                  <a:glow rad="139700">
                    <a:schemeClr val="accent5">
                      <a:satMod val="175000"/>
                      <a:alpha val="40000"/>
                    </a:schemeClr>
                  </a:glow>
                  <a:outerShdw blurRad="41275" dist="20320" dir="1800000" algn="tl" rotWithShape="0">
                    <a:srgbClr val="000000">
                      <a:alpha val="40000"/>
                    </a:srgbClr>
                  </a:outerShdw>
                </a:effectLst>
              </a:rPr>
              <a:t>Ice, Snowstorms, Blizzards, and Other Frigid Weather Events</a:t>
            </a:r>
            <a:endParaRPr lang="en-US" b="1" dirty="0">
              <a:ln w="12700">
                <a:solidFill>
                  <a:schemeClr val="tx2">
                    <a:satMod val="155000"/>
                  </a:schemeClr>
                </a:solidFill>
                <a:prstDash val="solid"/>
              </a:ln>
              <a:solidFill>
                <a:schemeClr val="bg2">
                  <a:tint val="85000"/>
                  <a:satMod val="155000"/>
                </a:schemeClr>
              </a:solidFill>
              <a:effectLst>
                <a:glow rad="139700">
                  <a:schemeClr val="accent5">
                    <a:satMod val="175000"/>
                    <a:alpha val="40000"/>
                  </a:schemeClr>
                </a:glow>
                <a:outerShdw blurRad="41275" dist="20320" dir="1800000" algn="tl" rotWithShape="0">
                  <a:srgbClr val="000000">
                    <a:alpha val="40000"/>
                  </a:srgbClr>
                </a:outerShdw>
              </a:effectLst>
            </a:endParaRPr>
          </a:p>
        </p:txBody>
      </p:sp>
      <p:pic>
        <p:nvPicPr>
          <p:cNvPr id="6" name="Content Placeholder 5" descr="j0178553.jpg"/>
          <p:cNvPicPr>
            <a:picLocks noGrp="1" noChangeAspect="1"/>
          </p:cNvPicPr>
          <p:nvPr>
            <p:ph idx="1"/>
          </p:nvPr>
        </p:nvPicPr>
        <p:blipFill>
          <a:blip r:embed="rId3">
            <a:extLst>
              <a:ext uri="{28A0092B-C50C-407E-A947-70E740481C1C}">
                <a14:useLocalDpi xmlns:a14="http://schemas.microsoft.com/office/drawing/2010/main" val="0"/>
              </a:ext>
            </a:extLst>
          </a:blip>
          <a:srcRect t="8546" b="8546"/>
          <a:stretch>
            <a:fillRect/>
          </a:stretch>
        </p:blipFill>
        <p:spPr/>
      </p:pic>
    </p:spTree>
    <p:extLst>
      <p:ext uri="{BB962C8B-B14F-4D97-AF65-F5344CB8AC3E}">
        <p14:creationId xmlns:p14="http://schemas.microsoft.com/office/powerpoint/2010/main" val="1808158196"/>
      </p:ext>
    </p:extLst>
  </p:cSld>
  <p:clrMapOvr>
    <a:masterClrMapping/>
  </p:clrMapOvr>
  <p:transition xmlns:p14="http://schemas.microsoft.com/office/powerpoint/2010/main" spd="slow">
    <p:wipe/>
    <p:sndAc>
      <p:stSnd>
        <p:snd r:embed="rId2" name="Whoosh"/>
      </p:stSnd>
    </p:sndAc>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41984"/>
            <a:ext cx="8229600" cy="5784179"/>
          </a:xfrm>
        </p:spPr>
        <p:txBody>
          <a:bodyPr>
            <a:normAutofit/>
          </a:bodyPr>
          <a:lstStyle/>
          <a:p>
            <a:pPr marL="0" indent="0">
              <a:buNone/>
            </a:pPr>
            <a:r>
              <a:rPr lang="en-US" dirty="0" smtClean="0"/>
              <a:t>What makes a blizzard dangerous?</a:t>
            </a:r>
          </a:p>
          <a:p>
            <a:pPr marL="0" indent="0">
              <a:buNone/>
            </a:pPr>
            <a:r>
              <a:rPr lang="en-US" dirty="0" smtClean="0"/>
              <a:t>Blizzards can create life-threatening conditions. Traveling by automobile can become difficult or even impossible due to "whiteout" conditions and drifting snow. Whiteout conditions occur most often with major storms that produce a drier, more powdery snow. In this situation, it doesn't even need to be snowing to produce whiteout conditions, as the snow which is already on the ground is blown around, reducing the visibility to near zero at times.</a:t>
            </a:r>
          </a:p>
        </p:txBody>
      </p:sp>
    </p:spTree>
    <p:extLst>
      <p:ext uri="{BB962C8B-B14F-4D97-AF65-F5344CB8AC3E}">
        <p14:creationId xmlns:p14="http://schemas.microsoft.com/office/powerpoint/2010/main" val="579119488"/>
      </p:ext>
    </p:extLst>
  </p:cSld>
  <p:clrMapOvr>
    <a:masterClrMapping/>
  </p:clrMapOvr>
  <p:transition xmlns:p14="http://schemas.microsoft.com/office/powerpoint/2010/main" spd="slow">
    <p:wipe/>
    <p:sndAc>
      <p:stSnd>
        <p:snd r:embed="rId2" name="Whoosh"/>
      </p:stSnd>
    </p:sndAc>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39694"/>
            <a:ext cx="8229600" cy="5686469"/>
          </a:xfrm>
        </p:spPr>
        <p:txBody>
          <a:bodyPr>
            <a:normAutofit lnSpcReduction="10000"/>
          </a:bodyPr>
          <a:lstStyle/>
          <a:p>
            <a:pPr marL="0" indent="0">
              <a:buNone/>
            </a:pPr>
            <a:r>
              <a:rPr lang="en-US" dirty="0" smtClean="0"/>
              <a:t>The strong winds and cold temperatures that come along with blizzards can combine to create another danger. The wind chill factor is the amount of cooling one "feels" due to the combination of wind and temperature. During blizzards, with the combination of cold temperatures and strong winds, very low wind chill values can occur. It is not uncommon in the Midwest to have wind chills below -60F during blizzard conditions. Exposure to such low wind chill values can result in frostbite or hypothermia. </a:t>
            </a:r>
            <a:endParaRPr lang="en-US" dirty="0"/>
          </a:p>
        </p:txBody>
      </p:sp>
    </p:spTree>
    <p:extLst>
      <p:ext uri="{BB962C8B-B14F-4D97-AF65-F5344CB8AC3E}">
        <p14:creationId xmlns:p14="http://schemas.microsoft.com/office/powerpoint/2010/main" val="2799821841"/>
      </p:ext>
    </p:extLst>
  </p:cSld>
  <p:clrMapOvr>
    <a:masterClrMapping/>
  </p:clrMapOvr>
  <p:transition xmlns:p14="http://schemas.microsoft.com/office/powerpoint/2010/main" spd="slow">
    <p:wipe/>
    <p:sndAc>
      <p:stSnd>
        <p:snd r:embed="rId2" name="Whoosh"/>
      </p:stSnd>
    </p:sndAc>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srcRect t="12320" b="-8660"/>
          <a:stretch/>
        </p:blipFill>
        <p:spPr>
          <a:xfrm>
            <a:off x="457200" y="366412"/>
            <a:ext cx="8229600" cy="7132808"/>
          </a:xfrm>
        </p:spPr>
      </p:pic>
    </p:spTree>
    <p:extLst>
      <p:ext uri="{BB962C8B-B14F-4D97-AF65-F5344CB8AC3E}">
        <p14:creationId xmlns:p14="http://schemas.microsoft.com/office/powerpoint/2010/main" val="2304980018"/>
      </p:ext>
    </p:extLst>
  </p:cSld>
  <p:clrMapOvr>
    <a:masterClrMapping/>
  </p:clrMapOvr>
  <p:transition xmlns:p14="http://schemas.microsoft.com/office/powerpoint/2010/main" spd="slow">
    <p:wipe/>
    <p:sndAc>
      <p:stSnd>
        <p:snd r:embed="rId2" name="Whoosh"/>
      </p:stSnd>
    </p:sndAc>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90840"/>
            <a:ext cx="8229600" cy="5735324"/>
          </a:xfrm>
        </p:spPr>
        <p:txBody>
          <a:bodyPr/>
          <a:lstStyle/>
          <a:p>
            <a:pPr marL="0" indent="0">
              <a:buNone/>
            </a:pPr>
            <a:r>
              <a:rPr lang="en-US" dirty="0" smtClean="0"/>
              <a:t>Blizzards also can cause a variety of other problems. Power outages can occur due to strong winds and heavy snow. Pipes can freeze and regular fuel sources may be cut off.</a:t>
            </a:r>
          </a:p>
          <a:p>
            <a:pPr marL="0" indent="0">
              <a:buNone/>
            </a:pPr>
            <a:r>
              <a:rPr lang="en-US" dirty="0" smtClean="0"/>
              <a:t>This might leave people without water, heat, and electricity for days or even more than a week.</a:t>
            </a:r>
          </a:p>
        </p:txBody>
      </p:sp>
      <p:pic>
        <p:nvPicPr>
          <p:cNvPr id="4" name="Picture 3" descr="MakeBeliefsComi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64250"/>
            <a:ext cx="9144000" cy="2693749"/>
          </a:xfrm>
          <a:prstGeom prst="rect">
            <a:avLst/>
          </a:prstGeom>
        </p:spPr>
      </p:pic>
    </p:spTree>
    <p:extLst>
      <p:ext uri="{BB962C8B-B14F-4D97-AF65-F5344CB8AC3E}">
        <p14:creationId xmlns:p14="http://schemas.microsoft.com/office/powerpoint/2010/main" val="2349885165"/>
      </p:ext>
    </p:extLst>
  </p:cSld>
  <p:clrMapOvr>
    <a:masterClrMapping/>
  </p:clrMapOvr>
  <p:transition xmlns:p14="http://schemas.microsoft.com/office/powerpoint/2010/main" spd="slow">
    <p:wipe/>
    <p:sndAc>
      <p:stSnd>
        <p:snd r:embed="rId2" name="Whoosh"/>
      </p:stSnd>
    </p:sndAc>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16280"/>
          </a:xfrm>
        </p:spPr>
        <p:txBody>
          <a:bodyPr/>
          <a:lstStyle/>
          <a:p>
            <a:r>
              <a:rPr lang="en-US"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Winter Weather Safety</a:t>
            </a:r>
            <a:endParaRPr lang="en-US"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
        <p:nvSpPr>
          <p:cNvPr id="3" name="Content Placeholder 2"/>
          <p:cNvSpPr>
            <a:spLocks noGrp="1"/>
          </p:cNvSpPr>
          <p:nvPr>
            <p:ph idx="1"/>
          </p:nvPr>
        </p:nvSpPr>
        <p:spPr>
          <a:xfrm>
            <a:off x="457200" y="1290918"/>
            <a:ext cx="8229600" cy="5260392"/>
          </a:xfrm>
        </p:spPr>
        <p:txBody>
          <a:bodyPr/>
          <a:lstStyle/>
          <a:p>
            <a:pPr marL="0" indent="0">
              <a:buNone/>
            </a:pPr>
            <a:r>
              <a:rPr lang="en-US" dirty="0" smtClean="0"/>
              <a:t>People should never venture out in a blizzard.</a:t>
            </a:r>
          </a:p>
          <a:p>
            <a:pPr marL="0" indent="0">
              <a:buNone/>
            </a:pPr>
            <a:r>
              <a:rPr lang="en-US" dirty="0" smtClean="0"/>
              <a:t>People should never continue to travel if a storm is upgraded to a blizzard.</a:t>
            </a:r>
            <a:endParaRPr lang="en-US" dirty="0"/>
          </a:p>
        </p:txBody>
      </p:sp>
      <p:pic>
        <p:nvPicPr>
          <p:cNvPr id="5" name="Picture 4"/>
          <p:cNvPicPr>
            <a:picLocks noChangeAspect="1"/>
          </p:cNvPicPr>
          <p:nvPr/>
        </p:nvPicPr>
        <p:blipFill>
          <a:blip r:embed="rId3"/>
          <a:stretch>
            <a:fillRect/>
          </a:stretch>
        </p:blipFill>
        <p:spPr>
          <a:xfrm>
            <a:off x="1783004" y="3210787"/>
            <a:ext cx="5529142" cy="3340523"/>
          </a:xfrm>
          <a:prstGeom prst="rect">
            <a:avLst/>
          </a:prstGeom>
        </p:spPr>
      </p:pic>
    </p:spTree>
    <p:extLst>
      <p:ext uri="{BB962C8B-B14F-4D97-AF65-F5344CB8AC3E}">
        <p14:creationId xmlns:p14="http://schemas.microsoft.com/office/powerpoint/2010/main" val="72778328"/>
      </p:ext>
    </p:extLst>
  </p:cSld>
  <p:clrMapOvr>
    <a:masterClrMapping/>
  </p:clrMapOvr>
  <p:transition xmlns:p14="http://schemas.microsoft.com/office/powerpoint/2010/main" spd="slow">
    <p:wipe/>
    <p:sndAc>
      <p:stSnd>
        <p:snd r:embed="rId2" name="Whoosh"/>
      </p:stSnd>
    </p:sndAc>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solidFill>
        </p:spPr>
        <p:txBody>
          <a:bodyPr>
            <a:normAutofit fontScale="90000"/>
          </a:bodyPr>
          <a:lstStyle/>
          <a:p>
            <a:r>
              <a:rPr lang="en-US" b="1" spc="100" dirty="0" smtClean="0">
                <a:ln w="18000">
                  <a:solidFill>
                    <a:schemeClr val="accent1">
                      <a:satMod val="200000"/>
                      <a:tint val="72000"/>
                    </a:schemeClr>
                  </a:solidFill>
                  <a:prstDash val="solid"/>
                </a:ln>
                <a:solidFill>
                  <a:schemeClr val="tx2">
                    <a:alpha val="5700"/>
                  </a:schemeClr>
                </a:solidFill>
                <a:effectLst>
                  <a:outerShdw blurRad="25000" dist="20000" dir="16020000" algn="tl">
                    <a:schemeClr val="accent1">
                      <a:satMod val="200000"/>
                      <a:shade val="1000"/>
                      <a:alpha val="60000"/>
                    </a:schemeClr>
                  </a:outerShdw>
                </a:effectLst>
              </a:rPr>
              <a:t>Downed Power Lines Create Safety Hazard During and After a Blizzard</a:t>
            </a:r>
            <a:endParaRPr lang="en-US" b="1" spc="100" dirty="0">
              <a:ln w="18000">
                <a:solidFill>
                  <a:schemeClr val="accent1">
                    <a:satMod val="200000"/>
                    <a:tint val="72000"/>
                  </a:schemeClr>
                </a:solidFill>
                <a:prstDash val="solid"/>
              </a:ln>
              <a:solidFill>
                <a:schemeClr val="tx2">
                  <a:alpha val="5700"/>
                </a:schemeClr>
              </a:solidFill>
              <a:effectLst>
                <a:outerShdw blurRad="25000" dist="20000" dir="16020000" algn="tl">
                  <a:schemeClr val="accent1">
                    <a:satMod val="200000"/>
                    <a:shade val="1000"/>
                    <a:alpha val="60000"/>
                  </a:schemeClr>
                </a:outerShdw>
              </a:effectLst>
            </a:endParaRPr>
          </a:p>
        </p:txBody>
      </p:sp>
      <p:pic>
        <p:nvPicPr>
          <p:cNvPr id="4" name="Content Placeholder 3"/>
          <p:cNvPicPr>
            <a:picLocks noGrp="1" noChangeAspect="1"/>
          </p:cNvPicPr>
          <p:nvPr>
            <p:ph idx="1"/>
          </p:nvPr>
        </p:nvPicPr>
        <p:blipFill>
          <a:blip r:embed="rId3"/>
          <a:srcRect t="16354" b="16354"/>
          <a:stretch>
            <a:fillRect/>
          </a:stretch>
        </p:blipFill>
        <p:spPr>
          <a:prstGeom prst="rect">
            <a:avLst/>
          </a:prstGeom>
        </p:spPr>
      </p:pic>
    </p:spTree>
    <p:extLst>
      <p:ext uri="{BB962C8B-B14F-4D97-AF65-F5344CB8AC3E}">
        <p14:creationId xmlns:p14="http://schemas.microsoft.com/office/powerpoint/2010/main" val="4219420022"/>
      </p:ext>
    </p:extLst>
  </p:cSld>
  <p:clrMapOvr>
    <a:masterClrMapping/>
  </p:clrMapOvr>
  <p:transition xmlns:p14="http://schemas.microsoft.com/office/powerpoint/2010/main" spd="slow">
    <p:wipe/>
    <p:sndAc>
      <p:stSnd>
        <p:snd r:embed="rId2" name="Whoosh"/>
      </p:stSnd>
    </p:sndAc>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761236"/>
          </a:xfrm>
          <a:solidFill>
            <a:schemeClr val="tx2"/>
          </a:solidFill>
        </p:spPr>
        <p:txBody>
          <a:bodyPr>
            <a:noAutofit/>
          </a:bodyPr>
          <a:lstStyle/>
          <a:p>
            <a:r>
              <a:rPr lang="en-US" sz="9600" b="1" spc="100" dirty="0" smtClean="0">
                <a:ln w="18000">
                  <a:solidFill>
                    <a:schemeClr val="accent1">
                      <a:satMod val="200000"/>
                      <a:tint val="72000"/>
                    </a:schemeClr>
                  </a:solidFill>
                  <a:prstDash val="solid"/>
                </a:ln>
                <a:solidFill>
                  <a:schemeClr val="tx2">
                    <a:alpha val="5700"/>
                  </a:schemeClr>
                </a:solidFill>
                <a:effectLst>
                  <a:outerShdw blurRad="25000" dist="20000" dir="16020000" algn="tl">
                    <a:schemeClr val="accent1">
                      <a:satMod val="200000"/>
                      <a:shade val="1000"/>
                      <a:alpha val="60000"/>
                    </a:schemeClr>
                  </a:outerShdw>
                </a:effectLst>
              </a:rPr>
              <a:t>BLIZZARDS!</a:t>
            </a:r>
            <a:endParaRPr lang="en-US" sz="9600" b="1" spc="100" dirty="0">
              <a:ln w="18000">
                <a:solidFill>
                  <a:schemeClr val="accent1">
                    <a:satMod val="200000"/>
                    <a:tint val="72000"/>
                  </a:schemeClr>
                </a:solidFill>
                <a:prstDash val="solid"/>
              </a:ln>
              <a:solidFill>
                <a:schemeClr val="tx2">
                  <a:alpha val="5700"/>
                </a:schemeClr>
              </a:solidFill>
              <a:effectLst>
                <a:outerShdw blurRad="25000" dist="20000" dir="16020000" algn="tl">
                  <a:schemeClr val="accent1">
                    <a:satMod val="200000"/>
                    <a:shade val="1000"/>
                    <a:alpha val="60000"/>
                  </a:schemeClr>
                </a:outerShdw>
              </a:effectLst>
            </a:endParaRPr>
          </a:p>
        </p:txBody>
      </p:sp>
      <p:sp>
        <p:nvSpPr>
          <p:cNvPr id="3" name="Content Placeholder 2"/>
          <p:cNvSpPr>
            <a:spLocks noGrp="1"/>
          </p:cNvSpPr>
          <p:nvPr>
            <p:ph idx="1"/>
          </p:nvPr>
        </p:nvSpPr>
        <p:spPr>
          <a:xfrm>
            <a:off x="457200" y="4543890"/>
            <a:ext cx="8229600" cy="1582273"/>
          </a:xfrm>
          <a:solidFill>
            <a:schemeClr val="tx2"/>
          </a:solidFill>
        </p:spPr>
        <p:txBody>
          <a:bodyPr/>
          <a:lstStyle/>
          <a:p>
            <a:pPr marL="0" indent="0">
              <a:buNone/>
            </a:pPr>
            <a:r>
              <a:rPr lang="en-US" dirty="0" smtClean="0"/>
              <a:t>Eileen LaRiviere</a:t>
            </a:r>
            <a:endParaRPr lang="en-US" dirty="0"/>
          </a:p>
        </p:txBody>
      </p:sp>
    </p:spTree>
    <p:extLst>
      <p:ext uri="{BB962C8B-B14F-4D97-AF65-F5344CB8AC3E}">
        <p14:creationId xmlns:p14="http://schemas.microsoft.com/office/powerpoint/2010/main" val="1525161982"/>
      </p:ext>
    </p:extLst>
  </p:cSld>
  <p:clrMapOvr>
    <a:masterClrMapping/>
  </p:clrMapOvr>
  <p:transition xmlns:p14="http://schemas.microsoft.com/office/powerpoint/2010/main" spd="slow">
    <p:wipe/>
    <p:sndAc>
      <p:stSnd>
        <p:snd r:embed="rId2" name="Whoosh"/>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Rhode Island Blizzard 2013 Time Lapse.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08000" y="381000"/>
            <a:ext cx="8128000" cy="6096000"/>
          </a:xfrm>
          <a:prstGeom prst="rect">
            <a:avLst/>
          </a:prstGeom>
        </p:spPr>
      </p:pic>
    </p:spTree>
    <p:extLst>
      <p:ext uri="{BB962C8B-B14F-4D97-AF65-F5344CB8AC3E}">
        <p14:creationId xmlns:p14="http://schemas.microsoft.com/office/powerpoint/2010/main" val="369567344"/>
      </p:ext>
    </p:extLst>
  </p:cSld>
  <p:clrMapOvr>
    <a:masterClrMapping/>
  </p:clrMapOvr>
  <p:transition xmlns:p14="http://schemas.microsoft.com/office/powerpoint/2010/main" spd="slow">
    <p:wipe/>
    <p:sndAc>
      <p:stSnd>
        <p:snd r:embed="rId4" name="Whoosh"/>
      </p:stSnd>
    </p:sndAc>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00169"/>
          </a:xfrm>
          <a:solidFill>
            <a:srgbClr val="1F497D"/>
          </a:solidFill>
        </p:spPr>
        <p:txBody>
          <a:bodyPr/>
          <a:lstStyle/>
          <a:p>
            <a:r>
              <a:rPr lang="en-US" b="1" dirty="0" smtClean="0">
                <a:ln w="12700">
                  <a:solidFill>
                    <a:schemeClr val="tx2">
                      <a:satMod val="155000"/>
                    </a:schemeClr>
                  </a:solidFill>
                  <a:prstDash val="solid"/>
                </a:ln>
                <a:solidFill>
                  <a:schemeClr val="bg2">
                    <a:tint val="85000"/>
                    <a:satMod val="155000"/>
                  </a:schemeClr>
                </a:solidFill>
                <a:effectLst>
                  <a:glow rad="139700">
                    <a:schemeClr val="accent5">
                      <a:satMod val="175000"/>
                      <a:alpha val="40000"/>
                    </a:schemeClr>
                  </a:glow>
                  <a:outerShdw blurRad="41275" dist="20320" dir="1800000" algn="tl" rotWithShape="0">
                    <a:srgbClr val="000000">
                      <a:alpha val="40000"/>
                    </a:srgbClr>
                  </a:outerShdw>
                </a:effectLst>
              </a:rPr>
              <a:t>Blizzard</a:t>
            </a:r>
            <a:endParaRPr lang="en-US" b="1" dirty="0">
              <a:ln w="12700">
                <a:solidFill>
                  <a:schemeClr val="tx2">
                    <a:satMod val="155000"/>
                  </a:schemeClr>
                </a:solidFill>
                <a:prstDash val="solid"/>
              </a:ln>
              <a:solidFill>
                <a:schemeClr val="bg2">
                  <a:tint val="85000"/>
                  <a:satMod val="155000"/>
                </a:schemeClr>
              </a:solidFill>
              <a:effectLst>
                <a:glow rad="139700">
                  <a:schemeClr val="accent5">
                    <a:satMod val="175000"/>
                    <a:alpha val="40000"/>
                  </a:schemeClr>
                </a:glow>
                <a:outerShdw blurRad="41275" dist="20320" dir="1800000" algn="tl" rotWithShape="0">
                  <a:srgbClr val="000000">
                    <a:alpha val="40000"/>
                  </a:srgbClr>
                </a:outerShdw>
              </a:effectLst>
            </a:endParaRPr>
          </a:p>
        </p:txBody>
      </p:sp>
      <p:sp>
        <p:nvSpPr>
          <p:cNvPr id="3" name="Content Placeholder 2"/>
          <p:cNvSpPr>
            <a:spLocks noGrp="1"/>
          </p:cNvSpPr>
          <p:nvPr>
            <p:ph idx="1"/>
          </p:nvPr>
        </p:nvSpPr>
        <p:spPr>
          <a:xfrm>
            <a:off x="457200" y="1343508"/>
            <a:ext cx="8229600" cy="952671"/>
          </a:xfrm>
        </p:spPr>
        <p:txBody>
          <a:bodyPr>
            <a:normAutofit fontScale="92500" lnSpcReduction="10000"/>
          </a:bodyPr>
          <a:lstStyle/>
          <a:p>
            <a:r>
              <a:rPr lang="en-US" dirty="0" smtClean="0"/>
              <a:t>A blizzard is a severe snowstorm with high winds and low visibility.</a:t>
            </a:r>
            <a:endParaRPr lang="en-US" dirty="0"/>
          </a:p>
          <a:p>
            <a:endParaRPr lang="en-US" dirty="0"/>
          </a:p>
        </p:txBody>
      </p:sp>
      <p:pic>
        <p:nvPicPr>
          <p:cNvPr id="6" name="Picture 5"/>
          <p:cNvPicPr>
            <a:picLocks noChangeAspect="1"/>
          </p:cNvPicPr>
          <p:nvPr/>
        </p:nvPicPr>
        <p:blipFill>
          <a:blip r:embed="rId3"/>
          <a:stretch>
            <a:fillRect/>
          </a:stretch>
        </p:blipFill>
        <p:spPr>
          <a:xfrm>
            <a:off x="-1" y="2674620"/>
            <a:ext cx="8959273" cy="4021744"/>
          </a:xfrm>
          <a:prstGeom prst="rect">
            <a:avLst/>
          </a:prstGeom>
        </p:spPr>
      </p:pic>
    </p:spTree>
    <p:extLst>
      <p:ext uri="{BB962C8B-B14F-4D97-AF65-F5344CB8AC3E}">
        <p14:creationId xmlns:p14="http://schemas.microsoft.com/office/powerpoint/2010/main" val="3738616426"/>
      </p:ext>
    </p:extLst>
  </p:cSld>
  <p:clrMapOvr>
    <a:masterClrMapping/>
  </p:clrMapOvr>
  <p:transition xmlns:p14="http://schemas.microsoft.com/office/powerpoint/2010/main" spd="slow">
    <p:wipe/>
    <p:sndAc>
      <p:stSnd>
        <p:snd r:embed="rId2" name="Whoosh"/>
      </p:stSnd>
    </p:sndAc>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92544" y="230909"/>
            <a:ext cx="8543637" cy="6740307"/>
          </a:xfrm>
          <a:prstGeom prst="rect">
            <a:avLst/>
          </a:prstGeom>
          <a:noFill/>
        </p:spPr>
        <p:txBody>
          <a:bodyPr wrap="square" rtlCol="0">
            <a:spAutoFit/>
          </a:bodyPr>
          <a:lstStyle/>
          <a:p>
            <a:r>
              <a:rPr lang="en-US" sz="4000" dirty="0" smtClean="0"/>
              <a:t>Blizzards are dangerous winter storms that are a combination of blowing snow and wind resulting in very low </a:t>
            </a:r>
            <a:r>
              <a:rPr lang="en-US" sz="4000" dirty="0" smtClean="0">
                <a:hlinkClick r:id="rId3"/>
              </a:rPr>
              <a:t>visibilities</a:t>
            </a:r>
            <a:r>
              <a:rPr lang="en-US" sz="4000" dirty="0" smtClean="0"/>
              <a:t>. While heavy snowfalls and severe cold often accompany blizzards, they are not required. Sometimes strong winds pick up snow that has already fallen, creating a ground blizzard.</a:t>
            </a:r>
          </a:p>
          <a:p>
            <a:endParaRPr lang="en-US" sz="3200" dirty="0" smtClean="0"/>
          </a:p>
          <a:p>
            <a:endParaRPr lang="en-US" sz="2000" dirty="0" smtClean="0"/>
          </a:p>
          <a:p>
            <a:endParaRPr lang="en-US" sz="2000" dirty="0"/>
          </a:p>
        </p:txBody>
      </p:sp>
    </p:spTree>
    <p:extLst>
      <p:ext uri="{BB962C8B-B14F-4D97-AF65-F5344CB8AC3E}">
        <p14:creationId xmlns:p14="http://schemas.microsoft.com/office/powerpoint/2010/main" val="1929088284"/>
      </p:ext>
    </p:extLst>
  </p:cSld>
  <p:clrMapOvr>
    <a:masterClrMapping/>
  </p:clrMapOvr>
  <p:transition xmlns:p14="http://schemas.microsoft.com/office/powerpoint/2010/main" spd="slow">
    <p:wipe/>
    <p:sndAc>
      <p:stSnd>
        <p:snd r:embed="rId2" name="Whoosh"/>
      </p:stSnd>
    </p:sndAc>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12976"/>
            <a:ext cx="8229600" cy="5613187"/>
          </a:xfrm>
        </p:spPr>
        <p:txBody>
          <a:bodyPr>
            <a:normAutofit lnSpcReduction="10000"/>
          </a:bodyPr>
          <a:lstStyle/>
          <a:p>
            <a:pPr marL="0" indent="0">
              <a:buNone/>
            </a:pPr>
            <a:r>
              <a:rPr lang="en-US" dirty="0" smtClean="0"/>
              <a:t>Officially, the National Weather Service defines a blizzard as a storm which contains large amounts of snow OR blowing snow, with winds in excess of 35 mph and visibilities of less than 1/4 mile for an extended period of time (at least 3 hours). When these conditions are expected, the National Weather Service will issue a "Blizzard Warning". When these conditions are not expected to occur </a:t>
            </a:r>
            <a:r>
              <a:rPr lang="en-US" dirty="0" smtClean="0">
                <a:hlinkClick r:id="rId3"/>
              </a:rPr>
              <a:t>simultaneously</a:t>
            </a:r>
            <a:r>
              <a:rPr lang="en-US" dirty="0" smtClean="0"/>
              <a:t>, but one or two of these conditions are expected, a "Winter Storm Warning" or "Heavy Snow Warning" may be issued.</a:t>
            </a:r>
          </a:p>
          <a:p>
            <a:endParaRPr lang="en-US" dirty="0"/>
          </a:p>
        </p:txBody>
      </p:sp>
    </p:spTree>
    <p:extLst>
      <p:ext uri="{BB962C8B-B14F-4D97-AF65-F5344CB8AC3E}">
        <p14:creationId xmlns:p14="http://schemas.microsoft.com/office/powerpoint/2010/main" val="2802676435"/>
      </p:ext>
    </p:extLst>
  </p:cSld>
  <p:clrMapOvr>
    <a:masterClrMapping/>
  </p:clrMapOvr>
  <p:transition xmlns:p14="http://schemas.microsoft.com/office/powerpoint/2010/main" spd="slow">
    <p:wipe/>
    <p:sndAc>
      <p:stSnd>
        <p:snd r:embed="rId2" name="Whoosh"/>
      </p:stSnd>
    </p:sndAc>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88550"/>
            <a:ext cx="8229600" cy="5637614"/>
          </a:xfrm>
        </p:spPr>
        <p:txBody>
          <a:bodyPr>
            <a:normAutofit/>
          </a:bodyPr>
          <a:lstStyle/>
          <a:p>
            <a:r>
              <a:rPr lang="en-US" dirty="0" smtClean="0"/>
              <a:t>Blizzard conditions often develop on the northwest side of an intense storm system. The difference between the lower pressure in the storm and the higher pressure to the west creates a tight pressure </a:t>
            </a:r>
            <a:r>
              <a:rPr lang="en-US" dirty="0" smtClean="0">
                <a:hlinkClick r:id="rId3"/>
              </a:rPr>
              <a:t>gradient</a:t>
            </a:r>
            <a:r>
              <a:rPr lang="en-US" dirty="0" smtClean="0"/>
              <a:t>, or difference in pressure between two locations, which in turn results in very strong winds. These strong winds pick up available snow from the ground, or blow any snow which is falling, making it very difficult to see and a high possibility for a large amount of drifting of snow.</a:t>
            </a:r>
          </a:p>
          <a:p>
            <a:endParaRPr lang="en-US" dirty="0"/>
          </a:p>
        </p:txBody>
      </p:sp>
    </p:spTree>
    <p:extLst>
      <p:ext uri="{BB962C8B-B14F-4D97-AF65-F5344CB8AC3E}">
        <p14:creationId xmlns:p14="http://schemas.microsoft.com/office/powerpoint/2010/main" val="1592361140"/>
      </p:ext>
    </p:extLst>
  </p:cSld>
  <p:clrMapOvr>
    <a:masterClrMapping/>
  </p:clrMapOvr>
  <p:transition xmlns:p14="http://schemas.microsoft.com/office/powerpoint/2010/main" spd="slow">
    <p:wipe/>
    <p:sndAc>
      <p:stSnd>
        <p:snd r:embed="rId2" name="Whoosh"/>
      </p:stSnd>
    </p:sndAc>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12918" y="219847"/>
            <a:ext cx="8426525" cy="4124206"/>
          </a:xfrm>
          <a:prstGeom prst="rect">
            <a:avLst/>
          </a:prstGeom>
          <a:noFill/>
        </p:spPr>
        <p:txBody>
          <a:bodyPr wrap="square" rtlCol="0">
            <a:spAutoFit/>
          </a:bodyPr>
          <a:lstStyle/>
          <a:p>
            <a:r>
              <a:rPr lang="en-US" sz="3200" dirty="0" smtClean="0"/>
              <a:t>Where did the term blizzard come from?</a:t>
            </a:r>
          </a:p>
          <a:p>
            <a:r>
              <a:rPr lang="en-US" sz="3200" dirty="0" smtClean="0"/>
              <a:t>In the 1870's, an Iowa newspaper used the word "blizzard" to describe a snowstorm. Previously, the term blizzard referred to a canon shot or a volley of musket fire. By the 1880's, the use of the word blizzard was used by many across the United States and in England.</a:t>
            </a:r>
          </a:p>
          <a:p>
            <a:endParaRPr lang="en-US" sz="2000" dirty="0" smtClean="0"/>
          </a:p>
          <a:p>
            <a:endParaRPr lang="en-US" dirty="0"/>
          </a:p>
        </p:txBody>
      </p:sp>
      <p:pic>
        <p:nvPicPr>
          <p:cNvPr id="13" name="Picture 12"/>
          <p:cNvPicPr>
            <a:picLocks noChangeAspect="1"/>
          </p:cNvPicPr>
          <p:nvPr/>
        </p:nvPicPr>
        <p:blipFill>
          <a:blip r:embed="rId3"/>
          <a:stretch>
            <a:fillRect/>
          </a:stretch>
        </p:blipFill>
        <p:spPr>
          <a:xfrm>
            <a:off x="2882116" y="4000500"/>
            <a:ext cx="2979813" cy="2375058"/>
          </a:xfrm>
          <a:prstGeom prst="rect">
            <a:avLst/>
          </a:prstGeom>
        </p:spPr>
      </p:pic>
    </p:spTree>
    <p:extLst>
      <p:ext uri="{BB962C8B-B14F-4D97-AF65-F5344CB8AC3E}">
        <p14:creationId xmlns:p14="http://schemas.microsoft.com/office/powerpoint/2010/main" val="275771030"/>
      </p:ext>
    </p:extLst>
  </p:cSld>
  <p:clrMapOvr>
    <a:masterClrMapping/>
  </p:clrMapOvr>
  <p:transition xmlns:p14="http://schemas.microsoft.com/office/powerpoint/2010/main" spd="slow">
    <p:wipe/>
    <p:sndAc>
      <p:stSnd>
        <p:snd r:embed="rId2" name="Whoosh"/>
      </p:stSnd>
    </p:sndAc>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39694"/>
            <a:ext cx="8229600" cy="5686469"/>
          </a:xfrm>
        </p:spPr>
        <p:txBody>
          <a:bodyPr>
            <a:normAutofit/>
          </a:bodyPr>
          <a:lstStyle/>
          <a:p>
            <a:pPr marL="0" indent="0">
              <a:buNone/>
            </a:pPr>
            <a:r>
              <a:rPr lang="en-US" dirty="0" smtClean="0"/>
              <a:t>The upper Midwest and Great Plains of the United States tends to be the region that experiences blizzards most often. With few trees or other obstacles to reduce wind and blowing snow, this part of the country is apt to have blizzards. However, blizzards can occur in any location that has a climate that experiences snowfall. </a:t>
            </a:r>
          </a:p>
          <a:p>
            <a:endParaRPr lang="en-US" dirty="0"/>
          </a:p>
        </p:txBody>
      </p:sp>
      <p:pic>
        <p:nvPicPr>
          <p:cNvPr id="4" name="Picture 3"/>
          <p:cNvPicPr>
            <a:picLocks noChangeAspect="1"/>
          </p:cNvPicPr>
          <p:nvPr/>
        </p:nvPicPr>
        <p:blipFill>
          <a:blip r:embed="rId3"/>
          <a:stretch>
            <a:fillRect/>
          </a:stretch>
        </p:blipFill>
        <p:spPr>
          <a:xfrm>
            <a:off x="2589019" y="4103809"/>
            <a:ext cx="3932378" cy="2247322"/>
          </a:xfrm>
          <a:prstGeom prst="rect">
            <a:avLst/>
          </a:prstGeom>
        </p:spPr>
      </p:pic>
    </p:spTree>
    <p:extLst>
      <p:ext uri="{BB962C8B-B14F-4D97-AF65-F5344CB8AC3E}">
        <p14:creationId xmlns:p14="http://schemas.microsoft.com/office/powerpoint/2010/main" val="3439246795"/>
      </p:ext>
    </p:extLst>
  </p:cSld>
  <p:clrMapOvr>
    <a:masterClrMapping/>
  </p:clrMapOvr>
  <p:transition xmlns:p14="http://schemas.microsoft.com/office/powerpoint/2010/main" spd="slow">
    <p:wipe/>
    <p:sndAc>
      <p:stSnd>
        <p:snd r:embed="rId2" name="Whoosh"/>
      </p:stSnd>
    </p:sndAc>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625</TotalTime>
  <Words>679</Words>
  <Application>Microsoft Macintosh PowerPoint</Application>
  <PresentationFormat>On-screen Show (4:3)</PresentationFormat>
  <Paragraphs>21</Paragraphs>
  <Slides>15</Slides>
  <Notes>0</Notes>
  <HiddenSlides>0</HiddenSlides>
  <MMClips>1</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Ice, Snowstorms, Blizzards, and Other Frigid Weather Events</vt:lpstr>
      <vt:lpstr>BLIZZARDS!</vt:lpstr>
      <vt:lpstr>PowerPoint Presentation</vt:lpstr>
      <vt:lpstr>Blizzard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Winter Weather Safety</vt:lpstr>
      <vt:lpstr>Downed Power Lines Create Safety Hazard During and After a Blizzard</vt:lpstr>
    </vt:vector>
  </TitlesOfParts>
  <Company>Harris Elementary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Eileen LaRiviere</dc:creator>
  <cp:lastModifiedBy>Eileen LaRiviere</cp:lastModifiedBy>
  <cp:revision>17</cp:revision>
  <dcterms:created xsi:type="dcterms:W3CDTF">2015-07-30T23:05:04Z</dcterms:created>
  <dcterms:modified xsi:type="dcterms:W3CDTF">2015-07-31T13:02:43Z</dcterms:modified>
</cp:coreProperties>
</file>